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1" r:id="rId4"/>
    <p:sldId id="265" r:id="rId5"/>
    <p:sldId id="266" r:id="rId6"/>
    <p:sldId id="269" r:id="rId7"/>
    <p:sldId id="271" r:id="rId8"/>
    <p:sldId id="272" r:id="rId9"/>
    <p:sldId id="267"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1169"/>
    <a:srgbClr val="48B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13" autoAdjust="0"/>
    <p:restoredTop sz="94660" autoAdjust="0"/>
  </p:normalViewPr>
  <p:slideViewPr>
    <p:cSldViewPr snapToGrid="0">
      <p:cViewPr varScale="1">
        <p:scale>
          <a:sx n="73" d="100"/>
          <a:sy n="73" d="100"/>
        </p:scale>
        <p:origin x="-72" y="-72"/>
      </p:cViewPr>
      <p:guideLst>
        <p:guide orient="horz" pos="2043"/>
        <p:guide pos="3839"/>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67B1D77-3AC7-4888-9318-240EB9CE22BE}" type="datetimeFigureOut">
              <a:rPr lang="zh-CN" altLang="en-US" smtClean="0"/>
            </a:fld>
            <a:endParaRPr lang="zh-CN" altLang="en-US"/>
          </a:p>
        </p:txBody>
      </p:sp>
      <p:sp>
        <p:nvSpPr>
          <p:cNvPr id="5" name="Footer Placeholder 4"/>
          <p:cNvSpPr>
            <a:spLocks noGrp="1"/>
          </p:cNvSpPr>
          <p:nvPr>
            <p:ph type="ftr" sz="quarter" idx="11"/>
          </p:nvPr>
        </p:nvSpPr>
        <p:spPr/>
        <p:txBody>
          <a:bodyPr/>
          <a:p>
            <a:endParaRPr lang="zh-CN" altLang="en-US"/>
          </a:p>
        </p:txBody>
      </p:sp>
      <p:sp>
        <p:nvSpPr>
          <p:cNvPr id="6" name="Slide Number Placeholder 5"/>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67B1D77-3AC7-4888-9318-240EB9CE22BE}" type="datetimeFigureOut">
              <a:rPr lang="zh-CN" altLang="en-US" smtClean="0"/>
            </a:fld>
            <a:endParaRPr lang="zh-CN" altLang="en-US"/>
          </a:p>
        </p:txBody>
      </p:sp>
      <p:sp>
        <p:nvSpPr>
          <p:cNvPr id="5" name="Footer Placeholder 4"/>
          <p:cNvSpPr>
            <a:spLocks noGrp="1"/>
          </p:cNvSpPr>
          <p:nvPr>
            <p:ph type="ftr" sz="quarter" idx="11"/>
          </p:nvPr>
        </p:nvSpPr>
        <p:spPr/>
        <p:txBody>
          <a:bodyPr/>
          <a:p>
            <a:endParaRPr lang="zh-CN" altLang="en-US"/>
          </a:p>
        </p:txBody>
      </p:sp>
      <p:sp>
        <p:nvSpPr>
          <p:cNvPr id="6" name="Slide Number Placeholder 5"/>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7B1D77-3AC7-4888-9318-240EB9CE22B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2224366-7A28-4486-B176-805812438B5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67B1D77-3AC7-4888-9318-240EB9CE22BE}" type="datetimeFigureOut">
              <a:rPr lang="zh-CN" altLang="en-US" smtClean="0"/>
            </a:fld>
            <a:endParaRPr lang="zh-CN" altLang="en-US"/>
          </a:p>
        </p:txBody>
      </p:sp>
      <p:sp>
        <p:nvSpPr>
          <p:cNvPr id="8" name="Footer Placeholder 7"/>
          <p:cNvSpPr>
            <a:spLocks noGrp="1"/>
          </p:cNvSpPr>
          <p:nvPr>
            <p:ph type="ftr" sz="quarter" idx="11"/>
          </p:nvPr>
        </p:nvSpPr>
        <p:spPr/>
        <p:txBody>
          <a:bodyPr/>
          <a:p>
            <a:endParaRPr lang="zh-CN" altLang="en-US"/>
          </a:p>
        </p:txBody>
      </p:sp>
      <p:sp>
        <p:nvSpPr>
          <p:cNvPr id="9" name="Slide Number Placeholder 8"/>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67B1D77-3AC7-4888-9318-240EB9CE22BE}" type="datetimeFigureOut">
              <a:rPr lang="zh-CN" altLang="en-US" smtClean="0"/>
            </a:fld>
            <a:endParaRPr lang="zh-CN" altLang="en-US"/>
          </a:p>
        </p:txBody>
      </p:sp>
      <p:sp>
        <p:nvSpPr>
          <p:cNvPr id="4" name="Footer Placeholder 3"/>
          <p:cNvSpPr>
            <a:spLocks noGrp="1"/>
          </p:cNvSpPr>
          <p:nvPr>
            <p:ph type="ftr" sz="quarter" idx="11"/>
          </p:nvPr>
        </p:nvSpPr>
        <p:spPr/>
        <p:txBody>
          <a:bodyPr/>
          <a:p>
            <a:endParaRPr lang="zh-CN" altLang="en-US"/>
          </a:p>
        </p:txBody>
      </p:sp>
      <p:sp>
        <p:nvSpPr>
          <p:cNvPr id="5" name="Slide Number Placeholder 4"/>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67B1D77-3AC7-4888-9318-240EB9CE22BE}" type="datetimeFigureOut">
              <a:rPr lang="zh-CN" altLang="en-US" smtClean="0"/>
            </a:fld>
            <a:endParaRPr lang="zh-CN" altLang="en-US"/>
          </a:p>
        </p:txBody>
      </p:sp>
      <p:sp>
        <p:nvSpPr>
          <p:cNvPr id="3" name="Footer Placeholder 2"/>
          <p:cNvSpPr>
            <a:spLocks noGrp="1"/>
          </p:cNvSpPr>
          <p:nvPr>
            <p:ph type="ftr" sz="quarter" idx="11"/>
          </p:nvPr>
        </p:nvSpPr>
        <p:spPr/>
        <p:txBody>
          <a:bodyPr/>
          <a:p>
            <a:endParaRPr lang="zh-CN" altLang="en-US"/>
          </a:p>
        </p:txBody>
      </p:sp>
      <p:sp>
        <p:nvSpPr>
          <p:cNvPr id="4" name="Slide Number Placeholder 3"/>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67B1D77-3AC7-4888-9318-240EB9CE22BE}" type="datetimeFigureOut">
              <a:rPr lang="zh-CN" altLang="en-US" smtClean="0"/>
            </a:fld>
            <a:endParaRPr lang="zh-CN" altLang="en-US"/>
          </a:p>
        </p:txBody>
      </p:sp>
      <p:sp>
        <p:nvSpPr>
          <p:cNvPr id="6" name="Footer Placeholder 5"/>
          <p:cNvSpPr>
            <a:spLocks noGrp="1"/>
          </p:cNvSpPr>
          <p:nvPr>
            <p:ph type="ftr" sz="quarter" idx="11"/>
          </p:nvPr>
        </p:nvSpPr>
        <p:spPr/>
        <p:txBody>
          <a:bodyPr/>
          <a:p>
            <a:endParaRPr lang="zh-CN" altLang="en-US"/>
          </a:p>
        </p:txBody>
      </p:sp>
      <p:sp>
        <p:nvSpPr>
          <p:cNvPr id="7" name="Slide Number Placeholder 6"/>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67B1D77-3AC7-4888-9318-240EB9CE22BE}" type="datetimeFigureOut">
              <a:rPr lang="zh-CN" altLang="en-US" smtClean="0"/>
            </a:fld>
            <a:endParaRPr lang="zh-CN" altLang="en-US"/>
          </a:p>
        </p:txBody>
      </p:sp>
      <p:sp>
        <p:nvSpPr>
          <p:cNvPr id="6" name="Footer Placeholder 5"/>
          <p:cNvSpPr>
            <a:spLocks noGrp="1"/>
          </p:cNvSpPr>
          <p:nvPr>
            <p:ph type="ftr" sz="quarter" idx="11"/>
          </p:nvPr>
        </p:nvSpPr>
        <p:spPr/>
        <p:txBody>
          <a:bodyPr/>
          <a:p>
            <a:endParaRPr lang="zh-CN" altLang="en-US"/>
          </a:p>
        </p:txBody>
      </p:sp>
      <p:sp>
        <p:nvSpPr>
          <p:cNvPr id="7" name="Slide Number Placeholder 6"/>
          <p:cNvSpPr>
            <a:spLocks noGrp="1"/>
          </p:cNvSpPr>
          <p:nvPr>
            <p:ph type="sldNum" sz="quarter" idx="12"/>
          </p:nvPr>
        </p:nvSpPr>
        <p:spPr/>
        <p:txBody>
          <a:bodyPr/>
          <a:p>
            <a:fld id="{32224366-7A28-4486-B176-805812438B59}"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67B1D77-3AC7-4888-9318-240EB9CE22BE}" type="datetimeFigureOut">
              <a:rPr lang="zh-CN" altLang="en-US" smtClean="0"/>
            </a:fld>
            <a:endParaRPr lang="zh-CN" alt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zh-CN" alt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32224366-7A28-4486-B176-805812438B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23375" y="4429772"/>
            <a:ext cx="4258101" cy="460375"/>
          </a:xfrm>
          <a:prstGeom prst="rect">
            <a:avLst/>
          </a:prstGeom>
          <a:noFill/>
        </p:spPr>
        <p:txBody>
          <a:bodyPr wrap="square" rtlCol="0">
            <a:spAutoFit/>
          </a:bodyPr>
          <a:lstStyle/>
          <a:p>
            <a:r>
              <a:rPr lang="en-US" altLang="zh-CN" sz="2400" dirty="0">
                <a:latin typeface="时尚中黑简体" panose="01010104010101010101" pitchFamily="2" charset="-122"/>
                <a:ea typeface="时尚中黑简体" panose="01010104010101010101" pitchFamily="2" charset="-122"/>
              </a:rPr>
              <a:t>Yanzhi Wang</a:t>
            </a:r>
            <a:endParaRPr lang="en-US" altLang="zh-CN" sz="2400" dirty="0">
              <a:latin typeface="时尚中黑简体" panose="01010104010101010101" pitchFamily="2" charset="-122"/>
              <a:ea typeface="时尚中黑简体" panose="01010104010101010101" pitchFamily="2" charset="-122"/>
            </a:endParaRPr>
          </a:p>
        </p:txBody>
      </p:sp>
      <p:sp>
        <p:nvSpPr>
          <p:cNvPr id="6" name="文本框 5"/>
          <p:cNvSpPr txBox="1"/>
          <p:nvPr/>
        </p:nvSpPr>
        <p:spPr>
          <a:xfrm>
            <a:off x="2786430" y="2391363"/>
            <a:ext cx="6618515" cy="768350"/>
          </a:xfrm>
          <a:prstGeom prst="rect">
            <a:avLst/>
          </a:prstGeom>
          <a:noFill/>
        </p:spPr>
        <p:txBody>
          <a:bodyPr wrap="square" rtlCol="0">
            <a:spAutoFit/>
          </a:bodyPr>
          <a:lstStyle/>
          <a:p>
            <a:r>
              <a:rPr lang="en-US" altLang="zh-CN" sz="4400" b="1" dirty="0">
                <a:solidFill>
                  <a:srgbClr val="0000CC"/>
                </a:solidFill>
                <a:latin typeface="楷体" panose="02010609060101010101" charset="-122"/>
                <a:ea typeface="楷体" panose="02010609060101010101" charset="-122"/>
              </a:rPr>
              <a:t>Air Combat Simulator</a:t>
            </a:r>
            <a:endParaRPr lang="en-US" altLang="zh-CN" sz="4400" b="1" dirty="0">
              <a:solidFill>
                <a:srgbClr val="0000CC"/>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654256" y="564422"/>
            <a:ext cx="2076641" cy="462363"/>
          </a:xfrm>
          <a:prstGeom prst="rect">
            <a:avLst/>
          </a:prstGeom>
        </p:spPr>
        <p:txBody>
          <a:bodyPr/>
          <a:lstStyle>
            <a:defPPr>
              <a:defRPr lang="zh-CN"/>
            </a:defPPr>
            <a:lvl1pPr>
              <a:lnSpc>
                <a:spcPct val="120000"/>
              </a:lnSpc>
              <a:spcBef>
                <a:spcPct val="0"/>
              </a:spcBef>
              <a:buNone/>
              <a:defRPr sz="2400">
                <a:solidFill>
                  <a:srgbClr val="331169"/>
                </a:solidFill>
                <a:latin typeface="楷体" panose="02010609060101010101" charset="-122"/>
                <a:ea typeface="楷体" panose="02010609060101010101" charset="-122"/>
                <a:cs typeface="Arial" panose="020B0604020202020204" pitchFamily="34" charset="0"/>
              </a:defRPr>
            </a:lvl1pPr>
          </a:lstStyle>
          <a:p>
            <a:r>
              <a:rPr lang="en-US" altLang="zh-CN" dirty="0"/>
              <a:t>Introduction</a:t>
            </a:r>
            <a:endParaRPr lang="en-US" altLang="zh-CN" dirty="0"/>
          </a:p>
          <a:p>
            <a:endParaRPr lang="en-US" altLang="zh-CN" dirty="0"/>
          </a:p>
        </p:txBody>
      </p:sp>
      <p:sp>
        <p:nvSpPr>
          <p:cNvPr id="2" name="文本框 1"/>
          <p:cNvSpPr txBox="1"/>
          <p:nvPr/>
        </p:nvSpPr>
        <p:spPr>
          <a:xfrm>
            <a:off x="1280160" y="1262743"/>
            <a:ext cx="8157028" cy="2861310"/>
          </a:xfrm>
          <a:prstGeom prst="rect">
            <a:avLst/>
          </a:prstGeom>
          <a:noFill/>
        </p:spPr>
        <p:txBody>
          <a:bodyPr wrap="square" rtlCol="0">
            <a:spAutoFit/>
          </a:bodyPr>
          <a:lstStyle/>
          <a:p>
            <a:r>
              <a:rPr lang="zh-CN" altLang="en-US" dirty="0"/>
              <a:t>Project imitates Ace Combat.</a:t>
            </a:r>
            <a:endParaRPr lang="zh-CN" altLang="en-US" dirty="0"/>
          </a:p>
          <a:p>
            <a:endParaRPr lang="zh-CN" altLang="en-US" dirty="0"/>
          </a:p>
          <a:p>
            <a:r>
              <a:rPr lang="zh-CN" altLang="en-US" dirty="0"/>
              <a:t>Mouse controls flight direction.</a:t>
            </a:r>
            <a:endParaRPr lang="zh-CN" altLang="en-US" dirty="0"/>
          </a:p>
          <a:p>
            <a:r>
              <a:rPr lang="zh-CN" altLang="en-US" dirty="0"/>
              <a:t>W/S control throttle.</a:t>
            </a:r>
            <a:endParaRPr lang="zh-CN" altLang="en-US" dirty="0"/>
          </a:p>
          <a:p>
            <a:r>
              <a:rPr lang="zh-CN" altLang="en-US" dirty="0"/>
              <a:t>A/D control yaw.</a:t>
            </a:r>
            <a:endParaRPr lang="zh-CN" altLang="en-US" dirty="0"/>
          </a:p>
          <a:p>
            <a:r>
              <a:rPr lang="zh-CN" altLang="en-US" dirty="0"/>
              <a:t>C switches camera.</a:t>
            </a:r>
            <a:endParaRPr lang="zh-CN" altLang="en-US" dirty="0"/>
          </a:p>
          <a:p>
            <a:r>
              <a:rPr lang="zh-CN" altLang="en-US" dirty="0"/>
              <a:t>Press Space to launch tracking missiles after locking the target.</a:t>
            </a:r>
            <a:endParaRPr lang="zh-CN" altLang="en-US" dirty="0"/>
          </a:p>
          <a:p>
            <a:endParaRPr lang="zh-CN" altLang="en-US" dirty="0"/>
          </a:p>
          <a:p>
            <a:r>
              <a:rPr lang="zh-CN" altLang="en-US" dirty="0"/>
              <a:t>Game ends after shooting down all enemy planes or being shot down.</a:t>
            </a:r>
            <a:endParaRPr lang="zh-CN" altLang="en-US" dirty="0"/>
          </a:p>
          <a:p>
            <a:r>
              <a:rPr lang="zh-CN" altLang="en-US" dirty="0"/>
              <a:t>You can choose the number of enemies, reverse mouse and vector input.</a:t>
            </a:r>
            <a:endParaRPr lang="zh-CN" altLang="en-US" dirty="0"/>
          </a:p>
        </p:txBody>
      </p:sp>
      <p:sp>
        <p:nvSpPr>
          <p:cNvPr id="6" name="矩形 3"/>
          <p:cNvSpPr/>
          <p:nvPr/>
        </p:nvSpPr>
        <p:spPr>
          <a:xfrm>
            <a:off x="1487251" y="666785"/>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7251" y="666785"/>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719580" y="564515"/>
            <a:ext cx="4059555" cy="4622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2400" dirty="0">
                <a:solidFill>
                  <a:srgbClr val="331169"/>
                </a:solidFill>
                <a:latin typeface="楷体" panose="02010609060101010101" charset="-122"/>
                <a:ea typeface="楷体" panose="02010609060101010101" charset="-122"/>
                <a:cs typeface="Arial" panose="020B0604020202020204" pitchFamily="34" charset="0"/>
              </a:rPr>
              <a:t>Game Structure design</a:t>
            </a:r>
            <a:endParaRPr lang="en-US" altLang="zh-CN" sz="2400" dirty="0">
              <a:solidFill>
                <a:srgbClr val="331169"/>
              </a:solidFill>
              <a:latin typeface="楷体" panose="02010609060101010101" charset="-122"/>
              <a:ea typeface="楷体" panose="02010609060101010101" charset="-122"/>
              <a:cs typeface="Arial" panose="020B0604020202020204" pitchFamily="34" charset="0"/>
            </a:endParaRPr>
          </a:p>
        </p:txBody>
      </p:sp>
      <p:sp>
        <p:nvSpPr>
          <p:cNvPr id="7" name="文本框 6"/>
          <p:cNvSpPr txBox="1"/>
          <p:nvPr/>
        </p:nvSpPr>
        <p:spPr>
          <a:xfrm>
            <a:off x="1266825" y="1275080"/>
            <a:ext cx="10192385" cy="2584450"/>
          </a:xfrm>
          <a:prstGeom prst="rect">
            <a:avLst/>
          </a:prstGeom>
          <a:noFill/>
        </p:spPr>
        <p:txBody>
          <a:bodyPr wrap="square" rtlCol="0">
            <a:spAutoFit/>
          </a:bodyPr>
          <a:lstStyle/>
          <a:p>
            <a:r>
              <a:rPr lang="zh-CN" altLang="en-US" dirty="0" smtClean="0"/>
              <a:t>Input Module: Encapsulates input as functions for flight and weapons systems to call, allowing for multi-key expansion.</a:t>
            </a:r>
            <a:endParaRPr lang="zh-CN" altLang="en-US" dirty="0" smtClean="0"/>
          </a:p>
          <a:p>
            <a:endParaRPr lang="zh-CN" altLang="en-US" dirty="0" smtClean="0"/>
          </a:p>
          <a:p>
            <a:r>
              <a:rPr lang="zh-CN" altLang="en-US" dirty="0" smtClean="0"/>
              <a:t>Flight System: Uses rigid body to simulate basic aerodynamics.</a:t>
            </a:r>
            <a:endParaRPr lang="zh-CN" altLang="en-US" dirty="0" smtClean="0"/>
          </a:p>
          <a:p>
            <a:r>
              <a:rPr lang="zh-CN" altLang="en-US" dirty="0" smtClean="0"/>
              <a:t>Weapon System: Can automatically switch targets in front of the aircraft and lock on. Once locked on, missiles can track the target.</a:t>
            </a:r>
            <a:endParaRPr lang="zh-CN" altLang="en-US" dirty="0" smtClean="0"/>
          </a:p>
          <a:p>
            <a:endParaRPr lang="zh-CN" altLang="en-US" dirty="0" smtClean="0"/>
          </a:p>
          <a:p>
            <a:r>
              <a:rPr lang="zh-CN" altLang="en-US" dirty="0" smtClean="0"/>
              <a:t>HUD System: Provides real-time feedback on the aircraft's posture, which is similar to a real HUD in effect. The HUD can also guide tracking of enemies and provide lock-on information.</a:t>
            </a:r>
            <a:endParaRPr lang="zh-CN" alt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9336" y="398180"/>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59336" y="295817"/>
            <a:ext cx="3330675" cy="462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2400" dirty="0" smtClean="0">
                <a:solidFill>
                  <a:srgbClr val="331169"/>
                </a:solidFill>
                <a:latin typeface="楷体" panose="02010609060101010101" charset="-122"/>
                <a:ea typeface="楷体" panose="02010609060101010101" charset="-122"/>
                <a:cs typeface="Arial" panose="020B0604020202020204" pitchFamily="34" charset="0"/>
              </a:rPr>
              <a:t>Gameplay</a:t>
            </a:r>
            <a:endParaRPr lang="en-US" altLang="zh-CN" sz="2400" dirty="0" smtClean="0">
              <a:solidFill>
                <a:srgbClr val="331169"/>
              </a:solidFill>
              <a:latin typeface="楷体" panose="02010609060101010101" charset="-122"/>
              <a:ea typeface="楷体" panose="02010609060101010101" charset="-122"/>
              <a:cs typeface="Arial" panose="020B0604020202020204" pitchFamily="34" charset="0"/>
            </a:endParaRPr>
          </a:p>
        </p:txBody>
      </p:sp>
      <p:pic>
        <p:nvPicPr>
          <p:cNvPr id="2" name="图片 1" descr="屏幕截图 2021-05-05 093448"/>
          <p:cNvPicPr>
            <a:picLocks noChangeAspect="1"/>
          </p:cNvPicPr>
          <p:nvPr/>
        </p:nvPicPr>
        <p:blipFill>
          <a:blip r:embed="rId1"/>
          <a:stretch>
            <a:fillRect/>
          </a:stretch>
        </p:blipFill>
        <p:spPr>
          <a:xfrm>
            <a:off x="299720" y="1061085"/>
            <a:ext cx="5761355" cy="3223895"/>
          </a:xfrm>
          <a:prstGeom prst="rect">
            <a:avLst/>
          </a:prstGeom>
        </p:spPr>
      </p:pic>
      <p:pic>
        <p:nvPicPr>
          <p:cNvPr id="3" name="图片 2" descr="屏幕截图 2021-05-05 093635"/>
          <p:cNvPicPr>
            <a:picLocks noChangeAspect="1"/>
          </p:cNvPicPr>
          <p:nvPr/>
        </p:nvPicPr>
        <p:blipFill>
          <a:blip r:embed="rId2"/>
          <a:stretch>
            <a:fillRect/>
          </a:stretch>
        </p:blipFill>
        <p:spPr>
          <a:xfrm>
            <a:off x="6285230" y="2882900"/>
            <a:ext cx="5652135" cy="3175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9336" y="398180"/>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59336" y="295817"/>
            <a:ext cx="3330675" cy="462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2400" dirty="0" smtClean="0">
                <a:solidFill>
                  <a:srgbClr val="331169"/>
                </a:solidFill>
                <a:latin typeface="楷体" panose="02010609060101010101" charset="-122"/>
                <a:ea typeface="楷体" panose="02010609060101010101" charset="-122"/>
                <a:cs typeface="Arial" panose="020B0604020202020204" pitchFamily="34" charset="0"/>
                <a:sym typeface="+mn-ea"/>
              </a:rPr>
              <a:t>Gameplay</a:t>
            </a:r>
            <a:endParaRPr lang="zh-CN" altLang="en-US" sz="2400" dirty="0" smtClean="0">
              <a:solidFill>
                <a:srgbClr val="331169"/>
              </a:solidFill>
              <a:latin typeface="楷体" panose="02010609060101010101" charset="-122"/>
              <a:ea typeface="楷体" panose="02010609060101010101" charset="-122"/>
              <a:cs typeface="Arial" panose="020B0604020202020204" pitchFamily="34" charset="0"/>
            </a:endParaRPr>
          </a:p>
        </p:txBody>
      </p:sp>
      <p:pic>
        <p:nvPicPr>
          <p:cNvPr id="6" name="图片 5" descr="屏幕截图 2021-05-05 094033"/>
          <p:cNvPicPr>
            <a:picLocks noChangeAspect="1"/>
          </p:cNvPicPr>
          <p:nvPr/>
        </p:nvPicPr>
        <p:blipFill>
          <a:blip r:embed="rId1"/>
          <a:stretch>
            <a:fillRect/>
          </a:stretch>
        </p:blipFill>
        <p:spPr>
          <a:xfrm>
            <a:off x="338455" y="4149090"/>
            <a:ext cx="4230370" cy="2364105"/>
          </a:xfrm>
          <a:prstGeom prst="rect">
            <a:avLst/>
          </a:prstGeom>
        </p:spPr>
      </p:pic>
      <p:pic>
        <p:nvPicPr>
          <p:cNvPr id="7" name="图片 6" descr="屏幕截图 2021-05-05 093953"/>
          <p:cNvPicPr>
            <a:picLocks noChangeAspect="1"/>
          </p:cNvPicPr>
          <p:nvPr/>
        </p:nvPicPr>
        <p:blipFill>
          <a:blip r:embed="rId2"/>
          <a:stretch>
            <a:fillRect/>
          </a:stretch>
        </p:blipFill>
        <p:spPr>
          <a:xfrm>
            <a:off x="4866005" y="1630680"/>
            <a:ext cx="6919595" cy="3886835"/>
          </a:xfrm>
          <a:prstGeom prst="rect">
            <a:avLst/>
          </a:prstGeom>
        </p:spPr>
      </p:pic>
      <p:pic>
        <p:nvPicPr>
          <p:cNvPr id="8" name="图片 7" descr="屏幕截图 2021-05-05 093820"/>
          <p:cNvPicPr>
            <a:picLocks noChangeAspect="1"/>
          </p:cNvPicPr>
          <p:nvPr/>
        </p:nvPicPr>
        <p:blipFill>
          <a:blip r:embed="rId3"/>
          <a:stretch>
            <a:fillRect/>
          </a:stretch>
        </p:blipFill>
        <p:spPr>
          <a:xfrm>
            <a:off x="338455" y="1375410"/>
            <a:ext cx="4245610" cy="23774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9336" y="398180"/>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59336" y="295817"/>
            <a:ext cx="3330675" cy="462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2400" dirty="0" smtClean="0">
                <a:solidFill>
                  <a:srgbClr val="331169"/>
                </a:solidFill>
                <a:latin typeface="楷体" panose="02010609060101010101" charset="-122"/>
                <a:ea typeface="楷体" panose="02010609060101010101" charset="-122"/>
                <a:cs typeface="Arial" panose="020B0604020202020204" pitchFamily="34" charset="0"/>
                <a:sym typeface="+mn-ea"/>
              </a:rPr>
              <a:t>Editor and code</a:t>
            </a:r>
            <a:endParaRPr lang="zh-CN" altLang="en-US" sz="2400" dirty="0" smtClean="0">
              <a:solidFill>
                <a:srgbClr val="331169"/>
              </a:solidFill>
              <a:latin typeface="楷体" panose="02010609060101010101" charset="-122"/>
              <a:ea typeface="楷体" panose="02010609060101010101" charset="-122"/>
              <a:cs typeface="Arial" panose="020B0604020202020204" pitchFamily="34" charset="0"/>
              <a:sym typeface="+mn-ea"/>
            </a:endParaRPr>
          </a:p>
        </p:txBody>
      </p:sp>
      <p:pic>
        <p:nvPicPr>
          <p:cNvPr id="2" name="图片 1" descr="屏幕截图 2021-05-05 102157"/>
          <p:cNvPicPr>
            <a:picLocks noChangeAspect="1"/>
          </p:cNvPicPr>
          <p:nvPr/>
        </p:nvPicPr>
        <p:blipFill>
          <a:blip r:embed="rId1"/>
          <a:stretch>
            <a:fillRect/>
          </a:stretch>
        </p:blipFill>
        <p:spPr>
          <a:xfrm>
            <a:off x="130175" y="1367790"/>
            <a:ext cx="6388735" cy="4122420"/>
          </a:xfrm>
          <a:prstGeom prst="rect">
            <a:avLst/>
          </a:prstGeom>
        </p:spPr>
      </p:pic>
      <p:pic>
        <p:nvPicPr>
          <p:cNvPr id="3" name="图片 2" descr="屏幕截图 2021-05-05 102212"/>
          <p:cNvPicPr>
            <a:picLocks noChangeAspect="1"/>
          </p:cNvPicPr>
          <p:nvPr/>
        </p:nvPicPr>
        <p:blipFill>
          <a:blip r:embed="rId2"/>
          <a:stretch>
            <a:fillRect/>
          </a:stretch>
        </p:blipFill>
        <p:spPr>
          <a:xfrm>
            <a:off x="6786245" y="398145"/>
            <a:ext cx="4491355" cy="2846070"/>
          </a:xfrm>
          <a:prstGeom prst="rect">
            <a:avLst/>
          </a:prstGeom>
        </p:spPr>
      </p:pic>
      <p:pic>
        <p:nvPicPr>
          <p:cNvPr id="9" name="图片 8" descr="屏幕截图 2021-05-05 102228"/>
          <p:cNvPicPr>
            <a:picLocks noChangeAspect="1"/>
          </p:cNvPicPr>
          <p:nvPr/>
        </p:nvPicPr>
        <p:blipFill>
          <a:blip r:embed="rId3"/>
          <a:stretch>
            <a:fillRect/>
          </a:stretch>
        </p:blipFill>
        <p:spPr>
          <a:xfrm>
            <a:off x="6774815" y="3425825"/>
            <a:ext cx="4502785" cy="30670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9336" y="398180"/>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59336" y="295817"/>
            <a:ext cx="3330675" cy="462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2400" dirty="0" smtClean="0">
                <a:solidFill>
                  <a:srgbClr val="331169"/>
                </a:solidFill>
                <a:latin typeface="楷体" panose="02010609060101010101" charset="-122"/>
                <a:ea typeface="楷体" panose="02010609060101010101" charset="-122"/>
                <a:cs typeface="Arial" panose="020B0604020202020204" pitchFamily="34" charset="0"/>
                <a:sym typeface="+mn-ea"/>
              </a:rPr>
              <a:t>Editor and code</a:t>
            </a:r>
            <a:endParaRPr lang="zh-CN" altLang="en-US" sz="2400" dirty="0" smtClean="0">
              <a:solidFill>
                <a:srgbClr val="331169"/>
              </a:solidFill>
              <a:latin typeface="楷体" panose="02010609060101010101" charset="-122"/>
              <a:ea typeface="楷体" panose="02010609060101010101" charset="-122"/>
              <a:cs typeface="Arial" panose="020B0604020202020204" pitchFamily="34" charset="0"/>
              <a:sym typeface="+mn-ea"/>
            </a:endParaRPr>
          </a:p>
        </p:txBody>
      </p:sp>
      <p:pic>
        <p:nvPicPr>
          <p:cNvPr id="6" name="图片 5" descr="屏幕截图 2021-05-05 102510"/>
          <p:cNvPicPr>
            <a:picLocks noChangeAspect="1"/>
          </p:cNvPicPr>
          <p:nvPr/>
        </p:nvPicPr>
        <p:blipFill>
          <a:blip r:embed="rId1"/>
          <a:stretch>
            <a:fillRect/>
          </a:stretch>
        </p:blipFill>
        <p:spPr>
          <a:xfrm>
            <a:off x="280670" y="1094105"/>
            <a:ext cx="11631295" cy="51676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59336" y="398180"/>
            <a:ext cx="18000" cy="360000"/>
          </a:xfrm>
          <a:prstGeom prst="rect">
            <a:avLst/>
          </a:prstGeom>
          <a:solidFill>
            <a:srgbClr val="331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59336" y="295817"/>
            <a:ext cx="3330675" cy="4623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altLang="zh-CN" sz="2400" dirty="0">
                <a:solidFill>
                  <a:srgbClr val="331169"/>
                </a:solidFill>
                <a:latin typeface="楷体" panose="02010609060101010101" charset="-122"/>
                <a:ea typeface="楷体" panose="02010609060101010101" charset="-122"/>
                <a:cs typeface="Arial" panose="020B0604020202020204" pitchFamily="34" charset="0"/>
              </a:rPr>
              <a:t>Project reflection</a:t>
            </a:r>
            <a:endParaRPr lang="en-US" altLang="zh-CN" sz="2400" dirty="0">
              <a:solidFill>
                <a:srgbClr val="331169"/>
              </a:solidFill>
              <a:latin typeface="楷体" panose="02010609060101010101" charset="-122"/>
              <a:ea typeface="楷体" panose="02010609060101010101" charset="-122"/>
              <a:cs typeface="Arial" panose="020B0604020202020204" pitchFamily="34" charset="0"/>
            </a:endParaRPr>
          </a:p>
          <a:p>
            <a:pPr>
              <a:lnSpc>
                <a:spcPct val="120000"/>
              </a:lnSpc>
            </a:pPr>
            <a:endParaRPr lang="en-US" altLang="zh-CN" sz="2400" dirty="0">
              <a:solidFill>
                <a:srgbClr val="331169"/>
              </a:solidFill>
              <a:latin typeface="楷体" panose="02010609060101010101" charset="-122"/>
              <a:ea typeface="楷体" panose="02010609060101010101" charset="-122"/>
              <a:cs typeface="Arial" panose="020B0604020202020204" pitchFamily="34" charset="0"/>
            </a:endParaRPr>
          </a:p>
        </p:txBody>
      </p:sp>
      <p:sp>
        <p:nvSpPr>
          <p:cNvPr id="6" name="文本框 5"/>
          <p:cNvSpPr txBox="1"/>
          <p:nvPr/>
        </p:nvSpPr>
        <p:spPr>
          <a:xfrm>
            <a:off x="1005841" y="1132114"/>
            <a:ext cx="8157028" cy="2030095"/>
          </a:xfrm>
          <a:prstGeom prst="rect">
            <a:avLst/>
          </a:prstGeom>
          <a:noFill/>
        </p:spPr>
        <p:txBody>
          <a:bodyPr wrap="square" rtlCol="0">
            <a:spAutoFit/>
          </a:bodyPr>
          <a:lstStyle/>
          <a:p>
            <a:endParaRPr lang="zh-CN" altLang="en-US" dirty="0"/>
          </a:p>
          <a:p>
            <a:endParaRPr lang="zh-CN" altLang="en-US" dirty="0"/>
          </a:p>
          <a:p>
            <a:r>
              <a:rPr lang="zh-CN" altLang="en-US" dirty="0"/>
              <a:t>The design is not well thought out, which leads to some functions being unreasonable, such as the enemy lock-on box should be displayed based on the camera's position, but in the project, it is displayed based on the position of the aircraft, which causes the enemy's position to not be displayed when switching to a different camera view. </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1281</Words>
  <Application>WPS Presentation</Application>
  <PresentationFormat>自定义</PresentationFormat>
  <Paragraphs>41</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宋体</vt:lpstr>
      <vt:lpstr>Wingdings</vt:lpstr>
      <vt:lpstr>时尚中黑简体</vt:lpstr>
      <vt:lpstr>黑体</vt:lpstr>
      <vt:lpstr>楷体</vt:lpstr>
      <vt:lpstr>微软雅黑</vt:lpstr>
      <vt:lpstr>Arial Unicode MS</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gamfe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jingjing</dc:creator>
  <cp:lastModifiedBy>天鹰</cp:lastModifiedBy>
  <cp:revision>13</cp:revision>
  <dcterms:created xsi:type="dcterms:W3CDTF">2021-05-05T01:53:00Z</dcterms:created>
  <dcterms:modified xsi:type="dcterms:W3CDTF">2023-05-01T20:19:27Z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2715A0EB3A424155BC3FCB54F9A4A45F</vt:lpwstr>
  </property>
</Properties>
</file>